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4"/>
  </p:sldMasterIdLst>
  <p:notesMasterIdLst>
    <p:notesMasterId r:id="rId8"/>
  </p:notesMasterIdLst>
  <p:sldIdLst>
    <p:sldId id="2147048146" r:id="rId5"/>
    <p:sldId id="2147048147" r:id="rId6"/>
    <p:sldId id="2147048144" r:id="rId7"/>
  </p:sldIdLst>
  <p:sldSz cx="12192000" cy="6858000"/>
  <p:notesSz cx="6858000" cy="9144000"/>
  <p:custDataLst>
    <p:tags r:id="rId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rat Sharma (US)" initials="S(" lastIdx="2" clrIdx="0">
    <p:extLst>
      <p:ext uri="{19B8F6BF-5375-455C-9EA6-DF929625EA0E}">
        <p15:presenceInfo xmlns:p15="http://schemas.microsoft.com/office/powerpoint/2012/main" userId="S::samrat.sharma_pwc.com#ext#@bat.onmicrosoft.com::877bf79d-2dd7-4114-adbf-c027c2e0eb6d" providerId="AD"/>
      </p:ext>
    </p:extLst>
  </p:cmAuthor>
  <p:cmAuthor id="2" name="Nitin Goel (US)" initials="N(" lastIdx="1" clrIdx="1">
    <p:extLst>
      <p:ext uri="{19B8F6BF-5375-455C-9EA6-DF929625EA0E}">
        <p15:presenceInfo xmlns:p15="http://schemas.microsoft.com/office/powerpoint/2012/main" userId="S::nitin.v.goel_pwc.com#ext#@bat.onmicrosoft.com::11c0c1fd-2617-4e20-9d47-558d84e386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F47"/>
    <a:srgbClr val="44B89A"/>
    <a:srgbClr val="00B1EB"/>
    <a:srgbClr val="004F9F"/>
    <a:srgbClr val="7F7F7F"/>
    <a:srgbClr val="0070C0"/>
    <a:srgbClr val="C8F1FF"/>
    <a:srgbClr val="0B53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FEEE17-E6C1-594A-ACBB-7BC6EAA2D700}" v="1" dt="2023-12-14T18:59:13.030"/>
  </p1510:revLst>
</p1510:revInfo>
</file>

<file path=ppt/tableStyles.xml><?xml version="1.0" encoding="utf-8"?>
<a:tblStyleLst xmlns:a="http://schemas.openxmlformats.org/drawingml/2006/main" def="{9C48AD79-2BB3-49C0-9756-9022A6AB4773}">
  <a:tblStyle styleId="{9C48AD79-2BB3-49C0-9756-9022A6AB477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1BD9037-A304-43D0-842F-CC6FFB67B0B0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64299C9-8A8D-4248-9250-75A88FB81BA8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8C1C44B-83B0-41B4-904A-00489BC7529C}" styleName="Table_3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/>
    <p:restoredTop sz="91061"/>
  </p:normalViewPr>
  <p:slideViewPr>
    <p:cSldViewPr snapToGrid="0">
      <p:cViewPr varScale="1">
        <p:scale>
          <a:sx n="78" d="100"/>
          <a:sy n="78" d="100"/>
        </p:scale>
        <p:origin x="1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tendra Papneja" userId="e5f9d3087b40bea9" providerId="LiveId" clId="{F2FEEE17-E6C1-594A-ACBB-7BC6EAA2D700}"/>
    <pc:docChg chg="undo custSel addSld delSld modSld">
      <pc:chgData name="Jitendra Papneja" userId="e5f9d3087b40bea9" providerId="LiveId" clId="{F2FEEE17-E6C1-594A-ACBB-7BC6EAA2D700}" dt="2023-12-14T20:30:38.572" v="28" actId="2696"/>
      <pc:docMkLst>
        <pc:docMk/>
      </pc:docMkLst>
      <pc:sldChg chg="del">
        <pc:chgData name="Jitendra Papneja" userId="e5f9d3087b40bea9" providerId="LiveId" clId="{F2FEEE17-E6C1-594A-ACBB-7BC6EAA2D700}" dt="2023-12-14T20:30:38.572" v="28" actId="2696"/>
        <pc:sldMkLst>
          <pc:docMk/>
          <pc:sldMk cId="2164123782" sldId="2147048145"/>
        </pc:sldMkLst>
      </pc:sldChg>
      <pc:sldChg chg="addSp delSp modSp new del mod">
        <pc:chgData name="Jitendra Papneja" userId="e5f9d3087b40bea9" providerId="LiveId" clId="{F2FEEE17-E6C1-594A-ACBB-7BC6EAA2D700}" dt="2023-12-14T20:30:03.668" v="27" actId="2696"/>
        <pc:sldMkLst>
          <pc:docMk/>
          <pc:sldMk cId="3548436878" sldId="2147048148"/>
        </pc:sldMkLst>
        <pc:spChg chg="del mod">
          <ac:chgData name="Jitendra Papneja" userId="e5f9d3087b40bea9" providerId="LiveId" clId="{F2FEEE17-E6C1-594A-ACBB-7BC6EAA2D700}" dt="2023-12-14T18:58:38.107" v="4" actId="478"/>
          <ac:spMkLst>
            <pc:docMk/>
            <pc:sldMk cId="3548436878" sldId="2147048148"/>
            <ac:spMk id="2" creationId="{897BF518-55FD-64EB-D807-105CA63242F5}"/>
          </ac:spMkLst>
        </pc:spChg>
        <pc:spChg chg="del mod">
          <ac:chgData name="Jitendra Papneja" userId="e5f9d3087b40bea9" providerId="LiveId" clId="{F2FEEE17-E6C1-594A-ACBB-7BC6EAA2D700}" dt="2023-12-14T18:58:38.107" v="4" actId="478"/>
          <ac:spMkLst>
            <pc:docMk/>
            <pc:sldMk cId="3548436878" sldId="2147048148"/>
            <ac:spMk id="3" creationId="{02393BF2-9380-F722-E0A4-1C12CB87B670}"/>
          </ac:spMkLst>
        </pc:spChg>
        <pc:spChg chg="add del">
          <ac:chgData name="Jitendra Papneja" userId="e5f9d3087b40bea9" providerId="LiveId" clId="{F2FEEE17-E6C1-594A-ACBB-7BC6EAA2D700}" dt="2023-12-14T18:58:36.032" v="2" actId="22"/>
          <ac:spMkLst>
            <pc:docMk/>
            <pc:sldMk cId="3548436878" sldId="2147048148"/>
            <ac:spMk id="5" creationId="{9DAEF167-8442-2F50-738A-A810E0833C25}"/>
          </ac:spMkLst>
        </pc:spChg>
        <pc:spChg chg="add del mod">
          <ac:chgData name="Jitendra Papneja" userId="e5f9d3087b40bea9" providerId="LiveId" clId="{F2FEEE17-E6C1-594A-ACBB-7BC6EAA2D700}" dt="2023-12-14T20:30:02.004" v="26" actId="478"/>
          <ac:spMkLst>
            <pc:docMk/>
            <pc:sldMk cId="3548436878" sldId="2147048148"/>
            <ac:spMk id="6" creationId="{A8A5DC32-9711-8E56-A049-544DB9CF4740}"/>
          </ac:spMkLst>
        </pc:spChg>
        <pc:spChg chg="add del mod">
          <ac:chgData name="Jitendra Papneja" userId="e5f9d3087b40bea9" providerId="LiveId" clId="{F2FEEE17-E6C1-594A-ACBB-7BC6EAA2D700}" dt="2023-12-14T20:30:02.004" v="26" actId="478"/>
          <ac:spMkLst>
            <pc:docMk/>
            <pc:sldMk cId="3548436878" sldId="2147048148"/>
            <ac:spMk id="8" creationId="{632DF661-BC21-9CA5-F458-B629E740A46F}"/>
          </ac:spMkLst>
        </pc:spChg>
        <pc:picChg chg="add del">
          <ac:chgData name="Jitendra Papneja" userId="e5f9d3087b40bea9" providerId="LiveId" clId="{F2FEEE17-E6C1-594A-ACBB-7BC6EAA2D700}" dt="2023-12-14T20:30:02.004" v="26" actId="478"/>
          <ac:picMkLst>
            <pc:docMk/>
            <pc:sldMk cId="3548436878" sldId="2147048148"/>
            <ac:picMk id="9" creationId="{5C952238-CF65-C773-7810-614C5957445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>
            <a:spLocks noGrp="1"/>
          </p:cNvSpPr>
          <p:nvPr>
            <p:ph type="body" idx="1"/>
          </p:nvPr>
        </p:nvSpPr>
        <p:spPr>
          <a:xfrm>
            <a:off x="621247" y="1041400"/>
            <a:ext cx="10961100" cy="42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0" tIns="60825" rIns="121700" bIns="60825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  <a:defRPr sz="2100"/>
            </a:lvl1pPr>
            <a:lvl2pPr marL="914400" lvl="1" indent="-3492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900"/>
              <a:buChar char="–"/>
              <a:defRPr sz="1900"/>
            </a:lvl2pPr>
            <a:lvl3pPr marL="1371600" lvl="2" indent="-330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  <a:defRPr sz="1600"/>
            </a:lvl3pPr>
            <a:lvl4pPr marL="1828800" lvl="3" indent="-381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400"/>
              <a:buChar char="–"/>
              <a:defRPr/>
            </a:lvl4pPr>
            <a:lvl5pPr marL="2286000" lvl="4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/>
            </a:lvl5pPr>
            <a:lvl6pPr marL="2743200" lvl="5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title"/>
          </p:nvPr>
        </p:nvSpPr>
        <p:spPr>
          <a:xfrm>
            <a:off x="625933" y="233063"/>
            <a:ext cx="96081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825" rIns="121700" bIns="60825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9559F"/>
              </a:buClr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Slide 1Col Dark Blue - EXCEPTIONAL USE OF HORIZON LINE">
  <p:cSld name="Content Slide 1Col Dark Blue - EXCEPTIONAL USE OF HORIZON LINE">
    <p:bg>
      <p:bgPr>
        <a:solidFill>
          <a:schemeClr val="bg1"/>
        </a:solidFill>
        <a:effectLst/>
      </p:bgPr>
    </p:bg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Google Shape;1182;p41"/>
          <p:cNvSpPr txBox="1">
            <a:spLocks noGrp="1"/>
          </p:cNvSpPr>
          <p:nvPr>
            <p:ph type="title"/>
          </p:nvPr>
        </p:nvSpPr>
        <p:spPr>
          <a:xfrm>
            <a:off x="384139" y="277155"/>
            <a:ext cx="8734400" cy="4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3" name="Google Shape;1183;p41"/>
          <p:cNvSpPr txBox="1">
            <a:spLocks noGrp="1"/>
          </p:cNvSpPr>
          <p:nvPr>
            <p:ph type="body" idx="1"/>
          </p:nvPr>
        </p:nvSpPr>
        <p:spPr>
          <a:xfrm>
            <a:off x="971551" y="1302185"/>
            <a:ext cx="10247200" cy="4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063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</a:defRPr>
            </a:lvl1pPr>
            <a:lvl2pPr marL="1219170" lvl="1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</a:defRPr>
            </a:lvl2pPr>
            <a:lvl3pPr marL="1828754" lvl="2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3pPr>
            <a:lvl4pPr marL="2438339" lvl="3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4pPr>
            <a:lvl5pPr marL="3047924" lvl="4" indent="-406390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200"/>
              <a:buChar char="–"/>
              <a:defRPr>
                <a:solidFill>
                  <a:schemeClr val="lt1"/>
                </a:solidFill>
              </a:defRPr>
            </a:lvl5pPr>
            <a:lvl6pPr marL="3657509" lvl="5" indent="-423323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74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883216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3" progId="TCLayout.ActiveDocument.1">
                  <p:embed/>
                </p:oleObj>
              </mc:Choice>
              <mc:Fallback>
                <p:oleObj name="think-cell Slide" r:id="rId5" imgW="421" imgH="42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Google Shape;10;p1"/>
          <p:cNvSpPr/>
          <p:nvPr/>
        </p:nvSpPr>
        <p:spPr>
          <a:xfrm>
            <a:off x="0" y="6339600"/>
            <a:ext cx="12192000" cy="5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970735" y="518400"/>
            <a:ext cx="10250527" cy="579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970735" y="1438755"/>
            <a:ext cx="10250527" cy="438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9705009" y="6339600"/>
            <a:ext cx="1151863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863358" y="6339600"/>
            <a:ext cx="363128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7889533" y="6339600"/>
            <a:ext cx="1028963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82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06">
          <p15:clr>
            <a:srgbClr val="A4A3A4"/>
          </p15:clr>
        </p15:guide>
        <p15:guide id="2" orient="horz" pos="614">
          <p15:clr>
            <a:srgbClr val="A4A3A4"/>
          </p15:clr>
        </p15:guide>
        <p15:guide id="3" pos="612">
          <p15:clr>
            <a:srgbClr val="A4A3A4"/>
          </p15:clr>
        </p15:guide>
        <p15:guide id="4" pos="7067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3BED7-4BBB-1448-2529-4EE774205E7B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661474" y="180046"/>
            <a:ext cx="363200" cy="345600"/>
          </a:xfrm>
        </p:spPr>
        <p:txBody>
          <a:bodyPr/>
          <a:lstStyle/>
          <a:p>
            <a:fld id="{00000000-1234-1234-1234-123412341234}" type="slidenum">
              <a:rPr lang="en" sz="700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1</a:t>
            </a:fld>
            <a:endParaRPr lang="en" sz="7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Flowchart: Process 20">
            <a:extLst>
              <a:ext uri="{FF2B5EF4-FFF2-40B4-BE49-F238E27FC236}">
                <a16:creationId xmlns:a16="http://schemas.microsoft.com/office/drawing/2014/main" id="{94702401-4C5E-4794-BF2E-E719FF8EFBF4}"/>
              </a:ext>
            </a:extLst>
          </p:cNvPr>
          <p:cNvSpPr/>
          <p:nvPr/>
        </p:nvSpPr>
        <p:spPr>
          <a:xfrm>
            <a:off x="8167046" y="1332127"/>
            <a:ext cx="3840480" cy="2672314"/>
          </a:xfrm>
          <a:prstGeom prst="flowChartProcess">
            <a:avLst/>
          </a:prstGeom>
          <a:solidFill>
            <a:srgbClr val="E4E5E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Prioritization during workshop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 align on sequence, feasibility, ROI, compliance concerns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Functional Roadmap (initial)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,Sans-Serif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Share initial roadmap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with stakeholders for feedback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,Sans-Serif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Alignment on resourcing and funding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for capabilities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,Sans-Serif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Ongoing iterative prioritization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1" name="Flowchart: Process 4">
            <a:extLst>
              <a:ext uri="{FF2B5EF4-FFF2-40B4-BE49-F238E27FC236}">
                <a16:creationId xmlns:a16="http://schemas.microsoft.com/office/drawing/2014/main" id="{F7DF21EE-5230-6D92-F420-905E82470F58}"/>
              </a:ext>
            </a:extLst>
          </p:cNvPr>
          <p:cNvSpPr/>
          <p:nvPr/>
        </p:nvSpPr>
        <p:spPr>
          <a:xfrm>
            <a:off x="203060" y="683887"/>
            <a:ext cx="3840480" cy="518111"/>
          </a:xfrm>
          <a:prstGeom prst="flowChartProcess">
            <a:avLst/>
          </a:prstGeom>
          <a:solidFill>
            <a:srgbClr val="44B8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91440" b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Identify Gaps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2" name="Flowchart: Process 5">
            <a:extLst>
              <a:ext uri="{FF2B5EF4-FFF2-40B4-BE49-F238E27FC236}">
                <a16:creationId xmlns:a16="http://schemas.microsoft.com/office/drawing/2014/main" id="{C5422514-92E8-661C-0DCC-074E32FEB017}"/>
              </a:ext>
            </a:extLst>
          </p:cNvPr>
          <p:cNvSpPr/>
          <p:nvPr/>
        </p:nvSpPr>
        <p:spPr>
          <a:xfrm>
            <a:off x="4185053" y="683887"/>
            <a:ext cx="3840480" cy="521208"/>
          </a:xfrm>
          <a:prstGeom prst="flowChartProcess">
            <a:avLst/>
          </a:prstGeom>
          <a:solidFill>
            <a:srgbClr val="44B8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91440" rIns="91440" b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Refine Gaps</a:t>
            </a:r>
          </a:p>
        </p:txBody>
      </p:sp>
      <p:sp>
        <p:nvSpPr>
          <p:cNvPr id="23" name="Flowchart: Process 7">
            <a:extLst>
              <a:ext uri="{FF2B5EF4-FFF2-40B4-BE49-F238E27FC236}">
                <a16:creationId xmlns:a16="http://schemas.microsoft.com/office/drawing/2014/main" id="{BDD1D903-C2A9-EB26-1E4C-2CD9A670A1B1}"/>
              </a:ext>
            </a:extLst>
          </p:cNvPr>
          <p:cNvSpPr/>
          <p:nvPr/>
        </p:nvSpPr>
        <p:spPr>
          <a:xfrm>
            <a:off x="8167046" y="673891"/>
            <a:ext cx="3840480" cy="521208"/>
          </a:xfrm>
          <a:prstGeom prst="flowChartProcess">
            <a:avLst/>
          </a:prstGeom>
          <a:solidFill>
            <a:srgbClr val="44B8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91440" b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Prioritize Gaps 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4" name="Flowchart: Process 88">
            <a:extLst>
              <a:ext uri="{FF2B5EF4-FFF2-40B4-BE49-F238E27FC236}">
                <a16:creationId xmlns:a16="http://schemas.microsoft.com/office/drawing/2014/main" id="{386A9951-B64D-C584-87A9-E9A70088FACD}"/>
              </a:ext>
            </a:extLst>
          </p:cNvPr>
          <p:cNvSpPr/>
          <p:nvPr/>
        </p:nvSpPr>
        <p:spPr>
          <a:xfrm>
            <a:off x="203060" y="1332126"/>
            <a:ext cx="3840480" cy="2672747"/>
          </a:xfrm>
          <a:prstGeom prst="flowChartProcess">
            <a:avLst/>
          </a:prstGeom>
          <a:solidFill>
            <a:srgbClr val="E4E5E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Kick-off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– (function, Data team, IT)</a:t>
            </a:r>
          </a:p>
          <a:p>
            <a:pPr marL="742950" marR="0" lvl="1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Objectives &amp; framework</a:t>
            </a:r>
          </a:p>
          <a:p>
            <a:pPr marL="742950" marR="0" lvl="1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Identify functional core team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Discovery &amp; Gap Identification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540000" marR="0" lvl="1" indent="-18000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Business needs/goals/ questions</a:t>
            </a:r>
          </a:p>
          <a:p>
            <a:pPr marL="540000" marR="0" lvl="1" indent="-18000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assets</a:t>
            </a:r>
          </a:p>
          <a:p>
            <a:pPr marL="540000" marR="0" lvl="1" indent="-18000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Analytics, AI use cases</a:t>
            </a:r>
          </a:p>
          <a:p>
            <a:pPr marL="540000" marR="0" lvl="1" indent="-18000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Tech solutions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Preliminary gap identification</a:t>
            </a:r>
          </a:p>
          <a:p>
            <a:pPr marL="457200" marR="0" lvl="1" indent="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5" name="Flowchart: Process 67">
            <a:extLst>
              <a:ext uri="{FF2B5EF4-FFF2-40B4-BE49-F238E27FC236}">
                <a16:creationId xmlns:a16="http://schemas.microsoft.com/office/drawing/2014/main" id="{EFCA6F92-93FC-9325-6670-E32D14CB762D}"/>
              </a:ext>
            </a:extLst>
          </p:cNvPr>
          <p:cNvSpPr/>
          <p:nvPr/>
        </p:nvSpPr>
        <p:spPr>
          <a:xfrm>
            <a:off x="4185053" y="1332126"/>
            <a:ext cx="3840480" cy="2672308"/>
          </a:xfrm>
          <a:prstGeom prst="flowChartProcess">
            <a:avLst/>
          </a:prstGeom>
          <a:solidFill>
            <a:srgbClr val="E4E5E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91440" r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Refine primary gaps identified  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Identify &amp; explore potential solution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based on the gaps identified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Ad-hoc sessions with SME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as needed for focus area explorations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Engage IT partners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to help prioritize based on technical feasibility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6" name="Flowchart: Process 16">
            <a:extLst>
              <a:ext uri="{FF2B5EF4-FFF2-40B4-BE49-F238E27FC236}">
                <a16:creationId xmlns:a16="http://schemas.microsoft.com/office/drawing/2014/main" id="{1BD0DFEB-EEE7-C202-15FB-18B192913933}"/>
              </a:ext>
            </a:extLst>
          </p:cNvPr>
          <p:cNvSpPr/>
          <p:nvPr/>
        </p:nvSpPr>
        <p:spPr>
          <a:xfrm>
            <a:off x="8167046" y="4162112"/>
            <a:ext cx="3840480" cy="2412110"/>
          </a:xfrm>
          <a:prstGeom prst="flowChartProcess">
            <a:avLst/>
          </a:prstGeom>
          <a:solidFill>
            <a:srgbClr val="00B1E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91440" r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Defined capabilities &amp; timeline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Ways of working and RACI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Quarterly review with leaders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8" name="Flowchart: Process 17">
            <a:extLst>
              <a:ext uri="{FF2B5EF4-FFF2-40B4-BE49-F238E27FC236}">
                <a16:creationId xmlns:a16="http://schemas.microsoft.com/office/drawing/2014/main" id="{BF828738-C456-1DD3-FBC1-C5A0933CF9EA}"/>
              </a:ext>
            </a:extLst>
          </p:cNvPr>
          <p:cNvSpPr/>
          <p:nvPr/>
        </p:nvSpPr>
        <p:spPr>
          <a:xfrm>
            <a:off x="203060" y="4162111"/>
            <a:ext cx="3840480" cy="2412111"/>
          </a:xfrm>
          <a:prstGeom prst="flowChartProcess">
            <a:avLst/>
          </a:prstGeom>
          <a:solidFill>
            <a:srgbClr val="00B1E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t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Completed list of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 </a:t>
            </a:r>
          </a:p>
          <a:p>
            <a:pPr marL="540000" lvl="1" indent="-180000">
              <a:lnSpc>
                <a:spcPct val="114000"/>
              </a:lnSpc>
              <a:buClr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Business needs/questions</a:t>
            </a:r>
          </a:p>
          <a:p>
            <a:pPr marL="540000" lvl="1" indent="-180000">
              <a:lnSpc>
                <a:spcPct val="114000"/>
              </a:lnSpc>
              <a:buClr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assets</a:t>
            </a:r>
          </a:p>
          <a:p>
            <a:pPr marL="540000" lvl="1" indent="-180000">
              <a:lnSpc>
                <a:spcPct val="114000"/>
              </a:lnSpc>
              <a:buClr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Analytics use cases</a:t>
            </a:r>
          </a:p>
          <a:p>
            <a:pPr marL="540000" lvl="1" indent="-180000">
              <a:lnSpc>
                <a:spcPct val="114000"/>
              </a:lnSpc>
              <a:buClr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Tech use cases and solutions</a:t>
            </a:r>
          </a:p>
          <a:p>
            <a:pPr marL="285750" marR="0" lvl="1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Preliminary list of potential data assets &amp; solutions to pursue</a:t>
            </a:r>
          </a:p>
        </p:txBody>
      </p:sp>
      <p:sp>
        <p:nvSpPr>
          <p:cNvPr id="30" name="Flowchart: Process 21">
            <a:extLst>
              <a:ext uri="{FF2B5EF4-FFF2-40B4-BE49-F238E27FC236}">
                <a16:creationId xmlns:a16="http://schemas.microsoft.com/office/drawing/2014/main" id="{83FE9E6A-B7F4-2ED2-D488-269B326A4196}"/>
              </a:ext>
            </a:extLst>
          </p:cNvPr>
          <p:cNvSpPr/>
          <p:nvPr/>
        </p:nvSpPr>
        <p:spPr>
          <a:xfrm>
            <a:off x="4185053" y="4162111"/>
            <a:ext cx="3840480" cy="2412112"/>
          </a:xfrm>
          <a:prstGeom prst="flowChartProcess">
            <a:avLst/>
          </a:prstGeom>
          <a:solidFill>
            <a:srgbClr val="00B1E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91440" rIns="91440" bIns="91440" rtlCol="0" anchor="t" anchorCtr="0"/>
          <a:lstStyle/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List of data assets, analytics, AI and tech solutions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to pursue with</a:t>
            </a:r>
          </a:p>
          <a:p>
            <a:pPr marL="540000" lvl="1" indent="-180000" defTabSz="914400" eaLnBrk="1" fontAlgn="auto" latinLnBrk="0" hangingPunct="1">
              <a:lnSpc>
                <a:spcPct val="114000"/>
              </a:lnSpc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Business &amp; IT Owner</a:t>
            </a:r>
          </a:p>
          <a:p>
            <a:pPr marL="540000" lvl="1" indent="-180000" defTabSz="914400" eaLnBrk="1" fontAlgn="auto" latinLnBrk="0" hangingPunct="1">
              <a:lnSpc>
                <a:spcPct val="114000"/>
              </a:lnSpc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Feasibility (1-year &amp; 3-year)</a:t>
            </a:r>
          </a:p>
          <a:p>
            <a:pPr marL="540000" lvl="1" indent="-180000" defTabSz="914400" eaLnBrk="1" fontAlgn="auto" latinLnBrk="0" hangingPunct="1">
              <a:lnSpc>
                <a:spcPct val="114000"/>
              </a:lnSpc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ROI</a:t>
            </a:r>
          </a:p>
          <a:p>
            <a:pPr marL="540000" lvl="1" indent="-180000" defTabSz="914400" eaLnBrk="1" fontAlgn="auto" latinLnBrk="0" hangingPunct="1">
              <a:lnSpc>
                <a:spcPct val="114000"/>
              </a:lnSpc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Compliance Concerns</a:t>
            </a:r>
          </a:p>
          <a:p>
            <a:pPr marL="540000" lvl="1" indent="-180000" defTabSz="914400" eaLnBrk="1" fontAlgn="auto" latinLnBrk="0" hangingPunct="1">
              <a:lnSpc>
                <a:spcPct val="114000"/>
              </a:lnSpc>
              <a:buClrTx/>
              <a:buSzTx/>
              <a:buFont typeface="System Font Regular"/>
              <a:buChar char="-"/>
              <a:tabLst>
                <a:tab pos="660400" algn="l"/>
              </a:tabLst>
              <a:defRPr/>
            </a:pPr>
            <a:r>
              <a:rPr lang="en-US" sz="1600" kern="1200" dirty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Alignment on prioritization and sequencing</a:t>
            </a:r>
          </a:p>
          <a:p>
            <a:pPr marL="285750" marR="0" lvl="0" indent="-285750" defTabSz="91440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DACD61D-E7CD-446E-489E-2476D1134B21}"/>
              </a:ext>
            </a:extLst>
          </p:cNvPr>
          <p:cNvGrpSpPr/>
          <p:nvPr/>
        </p:nvGrpSpPr>
        <p:grpSpPr>
          <a:xfrm>
            <a:off x="7349544" y="144942"/>
            <a:ext cx="4662259" cy="383936"/>
            <a:chOff x="7349544" y="144942"/>
            <a:chExt cx="4662259" cy="383936"/>
          </a:xfrm>
        </p:grpSpPr>
        <p:sp>
          <p:nvSpPr>
            <p:cNvPr id="31" name="Flowchart: Process 23">
              <a:extLst>
                <a:ext uri="{FF2B5EF4-FFF2-40B4-BE49-F238E27FC236}">
                  <a16:creationId xmlns:a16="http://schemas.microsoft.com/office/drawing/2014/main" id="{5303A332-3D7E-8310-48B4-0DA682D7A6D0}"/>
                </a:ext>
              </a:extLst>
            </p:cNvPr>
            <p:cNvSpPr/>
            <p:nvPr/>
          </p:nvSpPr>
          <p:spPr>
            <a:xfrm>
              <a:off x="8785757" y="153315"/>
              <a:ext cx="1525441" cy="362762"/>
            </a:xfrm>
            <a:prstGeom prst="flowChartProcess">
              <a:avLst/>
            </a:prstGeom>
            <a:solidFill>
              <a:srgbClr val="E4E5E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91440" bIns="9144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9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Key Activities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sp>
          <p:nvSpPr>
            <p:cNvPr id="32" name="Flowchart: Process 24">
              <a:extLst>
                <a:ext uri="{FF2B5EF4-FFF2-40B4-BE49-F238E27FC236}">
                  <a16:creationId xmlns:a16="http://schemas.microsoft.com/office/drawing/2014/main" id="{2DA51017-08AC-152E-2E4C-08859565C940}"/>
                </a:ext>
              </a:extLst>
            </p:cNvPr>
            <p:cNvSpPr/>
            <p:nvPr/>
          </p:nvSpPr>
          <p:spPr>
            <a:xfrm>
              <a:off x="7349544" y="157743"/>
              <a:ext cx="1240652" cy="371135"/>
            </a:xfrm>
            <a:prstGeom prst="flowChartProcess">
              <a:avLst/>
            </a:prstGeom>
            <a:solidFill>
              <a:srgbClr val="44B79A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91440" bIns="9144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Key Steps</a:t>
              </a:r>
            </a:p>
          </p:txBody>
        </p:sp>
        <p:sp>
          <p:nvSpPr>
            <p:cNvPr id="33" name="Flowchart: Process 25">
              <a:extLst>
                <a:ext uri="{FF2B5EF4-FFF2-40B4-BE49-F238E27FC236}">
                  <a16:creationId xmlns:a16="http://schemas.microsoft.com/office/drawing/2014/main" id="{EAECC075-DDBC-2A29-1BE9-677CE1329382}"/>
                </a:ext>
              </a:extLst>
            </p:cNvPr>
            <p:cNvSpPr/>
            <p:nvPr/>
          </p:nvSpPr>
          <p:spPr>
            <a:xfrm>
              <a:off x="10486362" y="144942"/>
              <a:ext cx="1525441" cy="371135"/>
            </a:xfrm>
            <a:prstGeom prst="flowChartProcess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91440" bIns="9144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Deliverables</a:t>
              </a:r>
            </a:p>
          </p:txBody>
        </p:sp>
      </p:grpSp>
      <p:sp>
        <p:nvSpPr>
          <p:cNvPr id="34" name="Title 2">
            <a:extLst>
              <a:ext uri="{FF2B5EF4-FFF2-40B4-BE49-F238E27FC236}">
                <a16:creationId xmlns:a16="http://schemas.microsoft.com/office/drawing/2014/main" id="{5432FE05-B74E-F9CD-2469-35AF95FC55E0}"/>
              </a:ext>
            </a:extLst>
          </p:cNvPr>
          <p:cNvSpPr txBox="1">
            <a:spLocks/>
          </p:cNvSpPr>
          <p:nvPr/>
        </p:nvSpPr>
        <p:spPr>
          <a:xfrm>
            <a:off x="167326" y="121487"/>
            <a:ext cx="11658600" cy="5785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1" i="0" kern="120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9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Discovery Workshop &amp; Gap Analysis</a:t>
            </a:r>
          </a:p>
        </p:txBody>
      </p:sp>
    </p:spTree>
    <p:extLst>
      <p:ext uri="{BB962C8B-B14F-4D97-AF65-F5344CB8AC3E}">
        <p14:creationId xmlns:p14="http://schemas.microsoft.com/office/powerpoint/2010/main" val="269525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850E5-1173-FF49-B482-995D055E58B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657198" y="6301500"/>
            <a:ext cx="363200" cy="345600"/>
          </a:xfrm>
        </p:spPr>
        <p:txBody>
          <a:bodyPr/>
          <a:lstStyle/>
          <a:p>
            <a:fld id="{00000000-1234-1234-1234-123412341234}" type="slidenum">
              <a:rPr lang="en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6B72768-E169-CED0-BD20-5C5D3115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898" y="268196"/>
            <a:ext cx="11658600" cy="62564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Discovery Workshop Framework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Data &amp; Analytics Discovery &amp; Gap Identification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9638F27F-CAA1-2B2B-9304-3E2F83E085B3}"/>
              </a:ext>
            </a:extLst>
          </p:cNvPr>
          <p:cNvSpPr/>
          <p:nvPr/>
        </p:nvSpPr>
        <p:spPr>
          <a:xfrm>
            <a:off x="365898" y="870675"/>
            <a:ext cx="2789147" cy="1154067"/>
          </a:xfrm>
          <a:prstGeom prst="roundRect">
            <a:avLst/>
          </a:prstGeom>
          <a:solidFill>
            <a:srgbClr val="00B0F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What are your top 3  business priorities and objectives?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4974CE8-19CF-FF27-D2A6-A7D5CF25CAF2}"/>
              </a:ext>
            </a:extLst>
          </p:cNvPr>
          <p:cNvSpPr/>
          <p:nvPr/>
        </p:nvSpPr>
        <p:spPr>
          <a:xfrm>
            <a:off x="4143531" y="870675"/>
            <a:ext cx="3321915" cy="1154067"/>
          </a:xfrm>
          <a:prstGeom prst="roundRect">
            <a:avLst/>
          </a:prstGeom>
          <a:solidFill>
            <a:srgbClr val="00B0F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What data, analytics and tech solutions are you using to drive them? 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32CB2D78-1453-0039-7913-9FF3D57DAEF6}"/>
              </a:ext>
            </a:extLst>
          </p:cNvPr>
          <p:cNvSpPr/>
          <p:nvPr/>
        </p:nvSpPr>
        <p:spPr>
          <a:xfrm>
            <a:off x="8494490" y="870675"/>
            <a:ext cx="3331611" cy="1154067"/>
          </a:xfrm>
          <a:prstGeom prst="roundRect">
            <a:avLst/>
          </a:prstGeom>
          <a:solidFill>
            <a:srgbClr val="00B0F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Are there any gaps in current data, analytics or tech solutions? </a:t>
            </a:r>
          </a:p>
        </p:txBody>
      </p:sp>
      <p:sp>
        <p:nvSpPr>
          <p:cNvPr id="9" name="Right Arrow 12">
            <a:extLst>
              <a:ext uri="{FF2B5EF4-FFF2-40B4-BE49-F238E27FC236}">
                <a16:creationId xmlns:a16="http://schemas.microsoft.com/office/drawing/2014/main" id="{F47B74E7-126B-8932-9B73-492005CD78BB}"/>
              </a:ext>
            </a:extLst>
          </p:cNvPr>
          <p:cNvSpPr/>
          <p:nvPr/>
        </p:nvSpPr>
        <p:spPr>
          <a:xfrm>
            <a:off x="3388453" y="1064036"/>
            <a:ext cx="613611" cy="625643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ight Arrow 13">
            <a:extLst>
              <a:ext uri="{FF2B5EF4-FFF2-40B4-BE49-F238E27FC236}">
                <a16:creationId xmlns:a16="http://schemas.microsoft.com/office/drawing/2014/main" id="{DDB593C1-3AC0-CE31-9B21-D1B97BE61B25}"/>
              </a:ext>
            </a:extLst>
          </p:cNvPr>
          <p:cNvSpPr/>
          <p:nvPr/>
        </p:nvSpPr>
        <p:spPr>
          <a:xfrm>
            <a:off x="7677724" y="1064036"/>
            <a:ext cx="613611" cy="625643"/>
          </a:xfrm>
          <a:prstGeom prst="right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0D7966-76D8-90D2-42CF-D77B0C5E0ED9}"/>
              </a:ext>
            </a:extLst>
          </p:cNvPr>
          <p:cNvSpPr txBox="1"/>
          <p:nvPr/>
        </p:nvSpPr>
        <p:spPr>
          <a:xfrm>
            <a:off x="365898" y="2159233"/>
            <a:ext cx="3120529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Definition of the objectives and goals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Are there any objectives that you are not able to drive forward?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Are there any new objectives you want to drive forward in future?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Timing of initiatives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B2B045-EBBF-BDD1-7192-2BB67D6FFABD}"/>
              </a:ext>
            </a:extLst>
          </p:cNvPr>
          <p:cNvSpPr txBox="1"/>
          <p:nvPr/>
        </p:nvSpPr>
        <p:spPr>
          <a:xfrm>
            <a:off x="4257833" y="2159233"/>
            <a:ext cx="3200400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Names of datasets, data sources, and location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Name of tools, solutions &amp; technologies you are using to engage with data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Timing of solutions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4A9D28-4326-63D7-4A14-D14F0DF11C47}"/>
              </a:ext>
            </a:extLst>
          </p:cNvPr>
          <p:cNvSpPr txBox="1"/>
          <p:nvPr/>
        </p:nvSpPr>
        <p:spPr>
          <a:xfrm>
            <a:off x="8494489" y="2159233"/>
            <a:ext cx="3200400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/>
            </a:lvl1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Data gaps </a:t>
            </a:r>
          </a:p>
          <a:p>
            <a:pPr marL="640080" marR="0" lvl="2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Gaps in Availability</a:t>
            </a:r>
          </a:p>
          <a:p>
            <a:pPr marL="640080" marR="0" lvl="2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Gaps in Accessibility</a:t>
            </a:r>
          </a:p>
          <a:p>
            <a:pPr marL="4572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Analytics solution, tools, or technology gaps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99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90B8D-CCEE-5A4F-87DB-C34B533F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139" y="325200"/>
            <a:ext cx="4541821" cy="495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Discovery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33F14-8537-1444-B642-730806F53D0E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657197" y="6301500"/>
            <a:ext cx="363200" cy="345600"/>
          </a:xfrm>
        </p:spPr>
        <p:txBody>
          <a:bodyPr/>
          <a:lstStyle/>
          <a:p>
            <a:fld id="{00000000-1234-1234-1234-123412341234}" type="slidenum">
              <a:rPr lang="en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Google Shape;1627;ge7b8369bbb_1_317">
            <a:extLst>
              <a:ext uri="{FF2B5EF4-FFF2-40B4-BE49-F238E27FC236}">
                <a16:creationId xmlns:a16="http://schemas.microsoft.com/office/drawing/2014/main" id="{9542FFB5-D47D-EA4D-8B62-D397FCA4AE48}"/>
              </a:ext>
            </a:extLst>
          </p:cNvPr>
          <p:cNvSpPr txBox="1"/>
          <p:nvPr/>
        </p:nvSpPr>
        <p:spPr>
          <a:xfrm>
            <a:off x="1294543" y="2200449"/>
            <a:ext cx="3693061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defTabSz="914400" eaLnBrk="1" fontAlgn="auto" latinLnBrk="0" hangingPunct="1">
              <a:spcBef>
                <a:spcPts val="1000"/>
              </a:spcBef>
              <a:spcAft>
                <a:spcPts val="1000"/>
              </a:spcAft>
              <a:buSzPts val="1000"/>
              <a:buNone/>
              <a:tabLst/>
              <a:defRPr kumimoji="0" sz="700" b="1" kern="0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defRPr>
            </a:lvl1pPr>
          </a:lstStyle>
          <a:p>
            <a:pPr algn="ctr" defTabSz="1219140">
              <a:defRPr/>
            </a:pPr>
            <a: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Current State Gaps, Pain Points</a:t>
            </a:r>
          </a:p>
        </p:txBody>
      </p:sp>
      <p:sp>
        <p:nvSpPr>
          <p:cNvPr id="6" name="Google Shape;1627;ge7b8369bbb_1_317">
            <a:extLst>
              <a:ext uri="{FF2B5EF4-FFF2-40B4-BE49-F238E27FC236}">
                <a16:creationId xmlns:a16="http://schemas.microsoft.com/office/drawing/2014/main" id="{3B78CD51-CF9A-EC41-BEE3-975F730D6E19}"/>
              </a:ext>
            </a:extLst>
          </p:cNvPr>
          <p:cNvSpPr txBox="1"/>
          <p:nvPr/>
        </p:nvSpPr>
        <p:spPr>
          <a:xfrm>
            <a:off x="7063298" y="2200449"/>
            <a:ext cx="4228000" cy="365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ctr" defTabSz="1219140" eaLnBrk="1" fontAlgn="auto" latinLnBrk="0" hangingPunct="1">
              <a:spcBef>
                <a:spcPts val="1000"/>
              </a:spcBef>
              <a:spcAft>
                <a:spcPts val="1000"/>
              </a:spcAft>
              <a:buSzPts val="1000"/>
              <a:buNone/>
              <a:tabLst/>
              <a:defRPr kumimoji="0" sz="1600" b="1" kern="0" spc="0" normalizeH="0" baseline="0">
                <a:ln>
                  <a:noFill/>
                </a:ln>
                <a:effectLst/>
                <a:uLnTx/>
                <a:uFillTx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Future State Opportunities, Wishlist</a:t>
            </a: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E0786B24-7E42-8E45-A0F1-6F4A64552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406976"/>
              </p:ext>
            </p:extLst>
          </p:nvPr>
        </p:nvGraphicFramePr>
        <p:xfrm>
          <a:off x="442489" y="2704825"/>
          <a:ext cx="5397169" cy="3291840"/>
        </p:xfrm>
        <a:graphic>
          <a:graphicData uri="http://schemas.openxmlformats.org/drawingml/2006/table">
            <a:tbl>
              <a:tblPr firstRow="1" bandRow="1">
                <a:tableStyleId>{9C48AD79-2BB3-49C0-9756-9022A6AB4773}</a:tableStyleId>
              </a:tblPr>
              <a:tblGrid>
                <a:gridCol w="5397169">
                  <a:extLst>
                    <a:ext uri="{9D8B030D-6E8A-4147-A177-3AD203B41FA5}">
                      <a16:colId xmlns:a16="http://schemas.microsoft.com/office/drawing/2014/main" val="3846627478"/>
                    </a:ext>
                  </a:extLst>
                </a:gridCol>
              </a:tblGrid>
              <a:tr h="319711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1649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054235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643598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cs typeface="Segoe UI" panose="020B0502040204020203" pitchFamily="34" charset="0"/>
                          <a:sym typeface="Arial"/>
                        </a:rPr>
                        <a:t>Technology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55718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194892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48525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People related </a:t>
                      </a:r>
                      <a:endParaRPr lang="en-US" sz="1800" b="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64195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82500"/>
                  </a:ext>
                </a:extLst>
              </a:tr>
              <a:tr h="30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600740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199486AD-ECC6-7C49-9FEA-059AADC60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58858"/>
              </p:ext>
            </p:extLst>
          </p:nvPr>
        </p:nvGraphicFramePr>
        <p:xfrm>
          <a:off x="6478714" y="2689955"/>
          <a:ext cx="5397169" cy="3291840"/>
        </p:xfrm>
        <a:graphic>
          <a:graphicData uri="http://schemas.openxmlformats.org/drawingml/2006/table">
            <a:tbl>
              <a:tblPr firstRow="1" bandRow="1">
                <a:tableStyleId>{9C48AD79-2BB3-49C0-9756-9022A6AB4773}</a:tableStyleId>
              </a:tblPr>
              <a:tblGrid>
                <a:gridCol w="5397169">
                  <a:extLst>
                    <a:ext uri="{9D8B030D-6E8A-4147-A177-3AD203B41FA5}">
                      <a16:colId xmlns:a16="http://schemas.microsoft.com/office/drawing/2014/main" val="3846627478"/>
                    </a:ext>
                  </a:extLst>
                </a:gridCol>
              </a:tblGrid>
              <a:tr h="358341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1649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054235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787026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793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2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cs typeface="Segoe UI" panose="020B0502040204020203" pitchFamily="34" charset="0"/>
                          <a:sym typeface="Arial"/>
                        </a:rPr>
                        <a:t>Technology related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55718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66985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194892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People related </a:t>
                      </a:r>
                      <a:endParaRPr lang="en-US" sz="1800" b="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64195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82500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60074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3339513-6FD4-F41B-2459-00B1BEAB086D}"/>
              </a:ext>
            </a:extLst>
          </p:cNvPr>
          <p:cNvSpPr txBox="1"/>
          <p:nvPr/>
        </p:nvSpPr>
        <p:spPr>
          <a:xfrm>
            <a:off x="5839658" y="335860"/>
            <a:ext cx="4948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Focus Area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: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___________________________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 </a:t>
            </a:r>
            <a:endParaRPr lang="en-US" sz="18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5A5565-12CA-DF15-6AE2-6E5A78C47880}"/>
              </a:ext>
            </a:extLst>
          </p:cNvPr>
          <p:cNvSpPr txBox="1"/>
          <p:nvPr/>
        </p:nvSpPr>
        <p:spPr>
          <a:xfrm>
            <a:off x="384139" y="845115"/>
            <a:ext cx="53971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Current State: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____________________________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 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 </a:t>
            </a:r>
            <a:endParaRPr lang="en-US" sz="18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32CCED-D2BF-D70C-D976-42CE2A658220}"/>
              </a:ext>
            </a:extLst>
          </p:cNvPr>
          <p:cNvSpPr txBox="1"/>
          <p:nvPr/>
        </p:nvSpPr>
        <p:spPr>
          <a:xfrm>
            <a:off x="6441628" y="845114"/>
            <a:ext cx="53971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Future State: 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____________________________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 </a:t>
            </a:r>
          </a:p>
          <a:p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_______________________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__________________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  <a:sym typeface="Arial"/>
              </a:rPr>
              <a:t> </a:t>
            </a:r>
            <a:endParaRPr lang="en-US" sz="18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81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147048060,40,Slide2147047805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BAT Co Template">
  <a:themeElements>
    <a:clrScheme name="BAT Corp - Basic Template">
      <a:dk1>
        <a:srgbClr val="000000"/>
      </a:dk1>
      <a:lt1>
        <a:srgbClr val="FFFFFF"/>
      </a:lt1>
      <a:dk2>
        <a:srgbClr val="0E2B63"/>
      </a:dk2>
      <a:lt2>
        <a:srgbClr val="FFFFFF"/>
      </a:lt2>
      <a:accent1>
        <a:srgbClr val="004F9F"/>
      </a:accent1>
      <a:accent2>
        <a:srgbClr val="00B1EB"/>
      </a:accent2>
      <a:accent3>
        <a:srgbClr val="EF7D00"/>
      </a:accent3>
      <a:accent4>
        <a:srgbClr val="FBBA00"/>
      </a:accent4>
      <a:accent5>
        <a:srgbClr val="AFCA0B"/>
      </a:accent5>
      <a:accent6>
        <a:srgbClr val="E72482"/>
      </a:accent6>
      <a:hlink>
        <a:srgbClr val="00B1EB"/>
      </a:hlink>
      <a:folHlink>
        <a:srgbClr val="00B1E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136BFEA7C81643AD91045D5C910529" ma:contentTypeVersion="6" ma:contentTypeDescription="Create a new document." ma:contentTypeScope="" ma:versionID="2b8b138887c4c721593a05d03f2d6bf1">
  <xsd:schema xmlns:xsd="http://www.w3.org/2001/XMLSchema" xmlns:xs="http://www.w3.org/2001/XMLSchema" xmlns:p="http://schemas.microsoft.com/office/2006/metadata/properties" xmlns:ns2="ba4c3830-2884-404a-9296-23e29f171bd8" xmlns:ns3="47d420da-b9f1-4329-a34e-b02296cd117a" targetNamespace="http://schemas.microsoft.com/office/2006/metadata/properties" ma:root="true" ma:fieldsID="86b3269b2ac8406e537b0a1b6cc49dd0" ns2:_="" ns3:_="">
    <xsd:import namespace="ba4c3830-2884-404a-9296-23e29f171bd8"/>
    <xsd:import namespace="47d420da-b9f1-4329-a34e-b02296cd1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c3830-2884-404a-9296-23e29f171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420da-b9f1-4329-a34e-b02296cd11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96CCE0-286D-4CFE-A1C8-027541DA8A6A}">
  <ds:schemaRefs>
    <ds:schemaRef ds:uri="ba4c3830-2884-404a-9296-23e29f171bd8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47d420da-b9f1-4329-a34e-b02296cd117a"/>
  </ds:schemaRefs>
</ds:datastoreItem>
</file>

<file path=customXml/itemProps2.xml><?xml version="1.0" encoding="utf-8"?>
<ds:datastoreItem xmlns:ds="http://schemas.openxmlformats.org/officeDocument/2006/customXml" ds:itemID="{E3002F3F-5EDC-4692-81D6-876D1878B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6E0F98-B48C-4628-B14A-EA78FA200AE2}">
  <ds:schemaRefs>
    <ds:schemaRef ds:uri="47d420da-b9f1-4329-a34e-b02296cd117a"/>
    <ds:schemaRef ds:uri="ba4c3830-2884-404a-9296-23e29f171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367</Words>
  <Application>Microsoft Macintosh PowerPoint</Application>
  <PresentationFormat>Widescreen</PresentationFormat>
  <Paragraphs>82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Arial,Sans-Serif</vt:lpstr>
      <vt:lpstr>Segoe UI</vt:lpstr>
      <vt:lpstr>System Font Regular</vt:lpstr>
      <vt:lpstr>2_BAT Co Template</vt:lpstr>
      <vt:lpstr>think-cell Slide</vt:lpstr>
      <vt:lpstr>PowerPoint Presentation</vt:lpstr>
      <vt:lpstr>Discovery Workshop Framework Data &amp; Analytics Discovery &amp; Gap Identification</vt:lpstr>
      <vt:lpstr>Discovery Workshop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Jit Papneja</dc:creator>
  <cp:keywords/>
  <dc:description/>
  <cp:lastModifiedBy>Jitendra Papneja</cp:lastModifiedBy>
  <cp:revision>16</cp:revision>
  <dcterms:modified xsi:type="dcterms:W3CDTF">2023-12-14T20:30:39Z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0x010100B9136BFEA7C81643AD91045D5C910529</vt:lpwstr>
  </property>
</Properties>
</file>