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8" r:id="rId4"/>
  </p:sldMasterIdLst>
  <p:notesMasterIdLst>
    <p:notesMasterId r:id="rId6"/>
  </p:notesMasterIdLst>
  <p:sldIdLst>
    <p:sldId id="2147048145" r:id="rId5"/>
  </p:sldIdLst>
  <p:sldSz cx="12192000" cy="6858000"/>
  <p:notesSz cx="6858000" cy="9144000"/>
  <p:custDataLst>
    <p:tags r:id="rId7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rat Sharma (US)" initials="S(" lastIdx="2" clrIdx="0">
    <p:extLst>
      <p:ext uri="{19B8F6BF-5375-455C-9EA6-DF929625EA0E}">
        <p15:presenceInfo xmlns:p15="http://schemas.microsoft.com/office/powerpoint/2012/main" userId="S::samrat.sharma_pwc.com#ext#@bat.onmicrosoft.com::877bf79d-2dd7-4114-adbf-c027c2e0eb6d" providerId="AD"/>
      </p:ext>
    </p:extLst>
  </p:cmAuthor>
  <p:cmAuthor id="2" name="Nitin Goel (US)" initials="N(" lastIdx="1" clrIdx="1">
    <p:extLst>
      <p:ext uri="{19B8F6BF-5375-455C-9EA6-DF929625EA0E}">
        <p15:presenceInfo xmlns:p15="http://schemas.microsoft.com/office/powerpoint/2012/main" userId="S::nitin.v.goel_pwc.com#ext#@bat.onmicrosoft.com::11c0c1fd-2617-4e20-9d47-558d84e3866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AF47"/>
    <a:srgbClr val="44B89A"/>
    <a:srgbClr val="00B1EB"/>
    <a:srgbClr val="004F9F"/>
    <a:srgbClr val="7F7F7F"/>
    <a:srgbClr val="0070C0"/>
    <a:srgbClr val="C8F1FF"/>
    <a:srgbClr val="0B53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C48AD79-2BB3-49C0-9756-9022A6AB4773}">
  <a:tblStyle styleId="{9C48AD79-2BB3-49C0-9756-9022A6AB477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1BD9037-A304-43D0-842F-CC6FFB67B0B0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64299C9-8A8D-4248-9250-75A88FB81BA8}" styleName="Table_2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28C1C44B-83B0-41B4-904A-00489BC7529C}" styleName="Table_3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/>
    <p:restoredTop sz="91061"/>
  </p:normalViewPr>
  <p:slideViewPr>
    <p:cSldViewPr snapToGrid="0">
      <p:cViewPr varScale="1">
        <p:scale>
          <a:sx n="78" d="100"/>
          <a:sy n="78" d="100"/>
        </p:scale>
        <p:origin x="1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"/>
          <p:cNvSpPr txBox="1">
            <a:spLocks noGrp="1"/>
          </p:cNvSpPr>
          <p:nvPr>
            <p:ph type="body" idx="1"/>
          </p:nvPr>
        </p:nvSpPr>
        <p:spPr>
          <a:xfrm>
            <a:off x="621247" y="1041400"/>
            <a:ext cx="10961100" cy="42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700" tIns="60825" rIns="121700" bIns="60825" anchor="t" anchorCtr="0">
            <a:noAutofit/>
          </a:bodyPr>
          <a:lstStyle>
            <a:lvl1pPr marL="457200" lvl="0" indent="-3619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  <a:defRPr sz="2100"/>
            </a:lvl1pPr>
            <a:lvl2pPr marL="914400" lvl="1" indent="-3492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900"/>
              <a:buChar char="–"/>
              <a:defRPr sz="1900"/>
            </a:lvl2pPr>
            <a:lvl3pPr marL="1371600" lvl="2" indent="-330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81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400"/>
              <a:buChar char="–"/>
              <a:defRPr/>
            </a:lvl4pPr>
            <a:lvl5pPr marL="2286000" lvl="4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/>
            </a:lvl5pPr>
            <a:lvl6pPr marL="2743200" lvl="5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marL="3200400" lvl="6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marL="3657600" lvl="7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marL="4114800" lvl="8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title"/>
          </p:nvPr>
        </p:nvSpPr>
        <p:spPr>
          <a:xfrm>
            <a:off x="625933" y="233063"/>
            <a:ext cx="96081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825" rIns="121700" bIns="60825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9559F"/>
              </a:buClr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Slide 1Col Dark Blue - EXCEPTIONAL USE OF HORIZON LINE">
  <p:cSld name="Content Slide 1Col Dark Blue - EXCEPTIONAL USE OF HORIZON LINE">
    <p:bg>
      <p:bgPr>
        <a:solidFill>
          <a:schemeClr val="bg1"/>
        </a:solidFill>
        <a:effectLst/>
      </p:bgPr>
    </p:bg>
    <p:spTree>
      <p:nvGrpSpPr>
        <p:cNvPr id="1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Google Shape;1182;p41"/>
          <p:cNvSpPr txBox="1">
            <a:spLocks noGrp="1"/>
          </p:cNvSpPr>
          <p:nvPr>
            <p:ph type="title"/>
          </p:nvPr>
        </p:nvSpPr>
        <p:spPr>
          <a:xfrm>
            <a:off x="384139" y="277155"/>
            <a:ext cx="8734400" cy="4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3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83" name="Google Shape;1183;p41"/>
          <p:cNvSpPr txBox="1">
            <a:spLocks noGrp="1"/>
          </p:cNvSpPr>
          <p:nvPr>
            <p:ph type="body" idx="1"/>
          </p:nvPr>
        </p:nvSpPr>
        <p:spPr>
          <a:xfrm>
            <a:off x="971551" y="1302185"/>
            <a:ext cx="10247200" cy="45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0639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>
                <a:solidFill>
                  <a:schemeClr val="lt1"/>
                </a:solidFill>
              </a:defRPr>
            </a:lvl1pPr>
            <a:lvl2pPr marL="1219170" lvl="1" indent="-406390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>
                <a:solidFill>
                  <a:schemeClr val="lt1"/>
                </a:solidFill>
              </a:defRPr>
            </a:lvl2pPr>
            <a:lvl3pPr marL="1828754" lvl="2" indent="-406390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>
                <a:solidFill>
                  <a:schemeClr val="lt1"/>
                </a:solidFill>
              </a:defRPr>
            </a:lvl3pPr>
            <a:lvl4pPr marL="2438339" lvl="3" indent="-406390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>
                <a:solidFill>
                  <a:schemeClr val="lt1"/>
                </a:solidFill>
              </a:defRPr>
            </a:lvl4pPr>
            <a:lvl5pPr marL="3047924" lvl="4" indent="-406390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>
                <a:solidFill>
                  <a:schemeClr val="lt1"/>
                </a:solidFill>
              </a:defRPr>
            </a:lvl5pPr>
            <a:lvl6pPr marL="3657509" lvl="5" indent="-423323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74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883216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21" imgH="423" progId="TCLayout.ActiveDocument.1">
                  <p:embed/>
                </p:oleObj>
              </mc:Choice>
              <mc:Fallback>
                <p:oleObj name="think-cell Slide" r:id="rId5" imgW="421" imgH="42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Google Shape;10;p1"/>
          <p:cNvSpPr/>
          <p:nvPr/>
        </p:nvSpPr>
        <p:spPr>
          <a:xfrm>
            <a:off x="0" y="6339600"/>
            <a:ext cx="12192000" cy="51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970735" y="518400"/>
            <a:ext cx="10250527" cy="579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970735" y="1438755"/>
            <a:ext cx="10250527" cy="4382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9705009" y="6339600"/>
            <a:ext cx="1151863" cy="3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10863358" y="6339600"/>
            <a:ext cx="363128" cy="3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dt" idx="10"/>
          </p:nvPr>
        </p:nvSpPr>
        <p:spPr>
          <a:xfrm>
            <a:off x="7889533" y="6339600"/>
            <a:ext cx="1028963" cy="3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829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06">
          <p15:clr>
            <a:srgbClr val="A4A3A4"/>
          </p15:clr>
        </p15:guide>
        <p15:guide id="2" orient="horz" pos="614">
          <p15:clr>
            <a:srgbClr val="A4A3A4"/>
          </p15:clr>
        </p15:guide>
        <p15:guide id="3" pos="612">
          <p15:clr>
            <a:srgbClr val="A4A3A4"/>
          </p15:clr>
        </p15:guide>
        <p15:guide id="4" pos="7067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90B8D-CCEE-5A4F-87DB-C34B533FB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39" y="124638"/>
            <a:ext cx="11807861" cy="495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Assessment of Current Solutions </a:t>
            </a:r>
            <a:r>
              <a:rPr lang="en-US" b="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Data Democratization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33F14-8537-1444-B642-730806F53D0E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657197" y="6301500"/>
            <a:ext cx="363200" cy="345600"/>
          </a:xfrm>
        </p:spPr>
        <p:txBody>
          <a:bodyPr/>
          <a:lstStyle/>
          <a:p>
            <a:fld id="{00000000-1234-1234-1234-123412341234}" type="slidenum">
              <a:rPr lang="en" smtClean="0">
                <a:latin typeface="Segoe UI" panose="020B0502040204020203" pitchFamily="34" charset="0"/>
                <a:cs typeface="Segoe UI" panose="020B0502040204020203" pitchFamily="34" charset="0"/>
              </a:rPr>
              <a:pPr/>
              <a:t>1</a:t>
            </a:fld>
            <a:endParaRPr lang="en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E0786B24-7E42-8E45-A0F1-6F4A64552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788211"/>
              </p:ext>
            </p:extLst>
          </p:nvPr>
        </p:nvGraphicFramePr>
        <p:xfrm>
          <a:off x="243034" y="1126809"/>
          <a:ext cx="11783748" cy="5486400"/>
        </p:xfrm>
        <a:graphic>
          <a:graphicData uri="http://schemas.openxmlformats.org/drawingml/2006/table">
            <a:tbl>
              <a:tblPr firstRow="1" bandRow="1">
                <a:tableStyleId>{9C48AD79-2BB3-49C0-9756-9022A6AB4773}</a:tableStyleId>
              </a:tblPr>
              <a:tblGrid>
                <a:gridCol w="1961322">
                  <a:extLst>
                    <a:ext uri="{9D8B030D-6E8A-4147-A177-3AD203B41FA5}">
                      <a16:colId xmlns:a16="http://schemas.microsoft.com/office/drawing/2014/main" val="3846627478"/>
                    </a:ext>
                  </a:extLst>
                </a:gridCol>
                <a:gridCol w="988142">
                  <a:extLst>
                    <a:ext uri="{9D8B030D-6E8A-4147-A177-3AD203B41FA5}">
                      <a16:colId xmlns:a16="http://schemas.microsoft.com/office/drawing/2014/main" val="668556515"/>
                    </a:ext>
                  </a:extLst>
                </a:gridCol>
                <a:gridCol w="1769806">
                  <a:extLst>
                    <a:ext uri="{9D8B030D-6E8A-4147-A177-3AD203B41FA5}">
                      <a16:colId xmlns:a16="http://schemas.microsoft.com/office/drawing/2014/main" val="230208661"/>
                    </a:ext>
                  </a:extLst>
                </a:gridCol>
                <a:gridCol w="1932039">
                  <a:extLst>
                    <a:ext uri="{9D8B030D-6E8A-4147-A177-3AD203B41FA5}">
                      <a16:colId xmlns:a16="http://schemas.microsoft.com/office/drawing/2014/main" val="2664398864"/>
                    </a:ext>
                  </a:extLst>
                </a:gridCol>
                <a:gridCol w="1740310">
                  <a:extLst>
                    <a:ext uri="{9D8B030D-6E8A-4147-A177-3AD203B41FA5}">
                      <a16:colId xmlns:a16="http://schemas.microsoft.com/office/drawing/2014/main" val="592267446"/>
                    </a:ext>
                  </a:extLst>
                </a:gridCol>
                <a:gridCol w="1725561">
                  <a:extLst>
                    <a:ext uri="{9D8B030D-6E8A-4147-A177-3AD203B41FA5}">
                      <a16:colId xmlns:a16="http://schemas.microsoft.com/office/drawing/2014/main" val="967639575"/>
                    </a:ext>
                  </a:extLst>
                </a:gridCol>
                <a:gridCol w="1666568">
                  <a:extLst>
                    <a:ext uri="{9D8B030D-6E8A-4147-A177-3AD203B41FA5}">
                      <a16:colId xmlns:a16="http://schemas.microsoft.com/office/drawing/2014/main" val="1546027542"/>
                    </a:ext>
                  </a:extLst>
                </a:gridCol>
              </a:tblGrid>
              <a:tr h="796029">
                <a:tc>
                  <a:txBody>
                    <a:bodyPr/>
                    <a:lstStyle/>
                    <a:p>
                      <a:pPr marL="7938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Dashboards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(Name)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Usage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Refresh Frequency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Platform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Status Quo</a:t>
                      </a:r>
                    </a:p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0" i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(Good as It Is)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AF47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Transform</a:t>
                      </a:r>
                    </a:p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0" i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(Improve UI/UX)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Retire</a:t>
                      </a:r>
                    </a:p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0" i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(Duplicate/ Not Useful)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71649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marL="7938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054235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2128857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787026"/>
                  </a:ext>
                </a:extLst>
              </a:tr>
              <a:tr h="796029">
                <a:tc>
                  <a:txBody>
                    <a:bodyPr/>
                    <a:lstStyle/>
                    <a:p>
                      <a:pPr marL="7938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cs typeface="Segoe UI" panose="020B0502040204020203" pitchFamily="34" charset="0"/>
                          <a:sym typeface="Arial"/>
                        </a:rPr>
                        <a:t>PowerPoint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Report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(Name)</a:t>
                      </a:r>
                      <a:endParaRPr kumimoji="0" lang="en-US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cs typeface="Segoe UI" panose="020B0502040204020203" pitchFamily="34" charset="0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Usage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Refresh Frequency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Status Quo</a:t>
                      </a:r>
                    </a:p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0" i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(Good as It Is)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AF47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Automate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Transform</a:t>
                      </a:r>
                    </a:p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0" i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(Convert To Dashboard)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Retire</a:t>
                      </a:r>
                    </a:p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0" i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(Duplicate/ Not Useful)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255718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066985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366435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84181"/>
                  </a:ext>
                </a:extLst>
              </a:tr>
              <a:tr h="796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Excel Report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(Name)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Usage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Refresh Frequency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Status Quo</a:t>
                      </a:r>
                    </a:p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0" i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(Good as It Is)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AF47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Automate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Transform</a:t>
                      </a:r>
                    </a:p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0" i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(Convert To Dashboard)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Retire</a:t>
                      </a:r>
                    </a:p>
                    <a:p>
                      <a:pPr marL="7938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0" i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(Duplicate/ Not Useful)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564195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782500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10727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60074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214EE146-6675-724C-B8CC-DE43F2013A5D}"/>
              </a:ext>
            </a:extLst>
          </p:cNvPr>
          <p:cNvSpPr/>
          <p:nvPr/>
        </p:nvSpPr>
        <p:spPr>
          <a:xfrm>
            <a:off x="7690143" y="697728"/>
            <a:ext cx="21951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938" lvl="1">
              <a:spcBef>
                <a:spcPts val="800"/>
              </a:spcBef>
              <a:buClr>
                <a:schemeClr val="lt1"/>
              </a:buClr>
              <a:buSzPts val="1420"/>
              <a:defRPr/>
            </a:pPr>
            <a:r>
              <a:rPr lang="en-US" sz="2000" b="1" dirty="0">
                <a:solidFill>
                  <a:srgbClr val="00B0F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OPPORTUNITIES</a:t>
            </a:r>
          </a:p>
        </p:txBody>
      </p:sp>
    </p:spTree>
    <p:extLst>
      <p:ext uri="{BB962C8B-B14F-4D97-AF65-F5344CB8AC3E}">
        <p14:creationId xmlns:p14="http://schemas.microsoft.com/office/powerpoint/2010/main" val="21641237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2147048060,40,Slide2147047805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BAT Co Template">
  <a:themeElements>
    <a:clrScheme name="BAT Corp - Basic Template">
      <a:dk1>
        <a:srgbClr val="000000"/>
      </a:dk1>
      <a:lt1>
        <a:srgbClr val="FFFFFF"/>
      </a:lt1>
      <a:dk2>
        <a:srgbClr val="0E2B63"/>
      </a:dk2>
      <a:lt2>
        <a:srgbClr val="FFFFFF"/>
      </a:lt2>
      <a:accent1>
        <a:srgbClr val="004F9F"/>
      </a:accent1>
      <a:accent2>
        <a:srgbClr val="00B1EB"/>
      </a:accent2>
      <a:accent3>
        <a:srgbClr val="EF7D00"/>
      </a:accent3>
      <a:accent4>
        <a:srgbClr val="FBBA00"/>
      </a:accent4>
      <a:accent5>
        <a:srgbClr val="AFCA0B"/>
      </a:accent5>
      <a:accent6>
        <a:srgbClr val="E72482"/>
      </a:accent6>
      <a:hlink>
        <a:srgbClr val="00B1EB"/>
      </a:hlink>
      <a:folHlink>
        <a:srgbClr val="00B1E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136BFEA7C81643AD91045D5C910529" ma:contentTypeVersion="6" ma:contentTypeDescription="Create a new document." ma:contentTypeScope="" ma:versionID="2b8b138887c4c721593a05d03f2d6bf1">
  <xsd:schema xmlns:xsd="http://www.w3.org/2001/XMLSchema" xmlns:xs="http://www.w3.org/2001/XMLSchema" xmlns:p="http://schemas.microsoft.com/office/2006/metadata/properties" xmlns:ns2="ba4c3830-2884-404a-9296-23e29f171bd8" xmlns:ns3="47d420da-b9f1-4329-a34e-b02296cd117a" targetNamespace="http://schemas.microsoft.com/office/2006/metadata/properties" ma:root="true" ma:fieldsID="86b3269b2ac8406e537b0a1b6cc49dd0" ns2:_="" ns3:_="">
    <xsd:import namespace="ba4c3830-2884-404a-9296-23e29f171bd8"/>
    <xsd:import namespace="47d420da-b9f1-4329-a34e-b02296cd11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4c3830-2884-404a-9296-23e29f171b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420da-b9f1-4329-a34e-b02296cd117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6E0F98-B48C-4628-B14A-EA78FA200AE2}">
  <ds:schemaRefs>
    <ds:schemaRef ds:uri="47d420da-b9f1-4329-a34e-b02296cd117a"/>
    <ds:schemaRef ds:uri="ba4c3830-2884-404a-9296-23e29f171b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3002F3F-5EDC-4692-81D6-876D1878B1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96CCE0-286D-4CFE-A1C8-027541DA8A6A}">
  <ds:schemaRefs>
    <ds:schemaRef ds:uri="ba4c3830-2884-404a-9296-23e29f171bd8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47d420da-b9f1-4329-a34e-b02296cd117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99</Words>
  <Application>Microsoft Macintosh PowerPoint</Application>
  <PresentationFormat>Widescreen</PresentationFormat>
  <Paragraphs>33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Segoe UI</vt:lpstr>
      <vt:lpstr>2_BAT Co Template</vt:lpstr>
      <vt:lpstr>think-cell Slide</vt:lpstr>
      <vt:lpstr>Assessment of Current Solutions – Data Democratization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Jit Papneja</dc:creator>
  <cp:keywords/>
  <dc:description/>
  <cp:lastModifiedBy>Jitendra Papneja</cp:lastModifiedBy>
  <cp:revision>17</cp:revision>
  <dcterms:modified xsi:type="dcterms:W3CDTF">2023-12-14T20:30:32Z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0x010100B9136BFEA7C81643AD91045D5C910529</vt:lpwstr>
  </property>
</Properties>
</file>